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12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1C3"/>
    <a:srgbClr val="6DBADE"/>
    <a:srgbClr val="5C0436"/>
    <a:srgbClr val="DFF3FD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15" autoAdjust="0"/>
  </p:normalViewPr>
  <p:slideViewPr>
    <p:cSldViewPr>
      <p:cViewPr>
        <p:scale>
          <a:sx n="120" d="100"/>
          <a:sy n="120" d="100"/>
        </p:scale>
        <p:origin x="67" y="67"/>
      </p:cViewPr>
      <p:guideLst>
        <p:guide orient="horz" pos="2880"/>
        <p:guide pos="162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3126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52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64" y="794692"/>
            <a:ext cx="4224660" cy="4285309"/>
          </a:xfrm>
        </p:spPr>
        <p:txBody>
          <a:bodyPr anchor="b">
            <a:normAutofit/>
          </a:bodyPr>
          <a:lstStyle>
            <a:lvl1pPr algn="ctr">
              <a:defRPr sz="225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64" y="5181600"/>
            <a:ext cx="422466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64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4" y="5836647"/>
            <a:ext cx="4169816" cy="1210007"/>
          </a:xfrm>
        </p:spPr>
        <p:txBody>
          <a:bodyPr anchor="b">
            <a:normAutofit/>
          </a:bodyPr>
          <a:lstStyle>
            <a:lvl1pPr algn="l">
              <a:defRPr sz="1125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194" y="1328251"/>
            <a:ext cx="4107053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194" y="7046653"/>
            <a:ext cx="4169816" cy="1089427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6194" y="8241793"/>
            <a:ext cx="3002219" cy="486833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59826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4183709"/>
          </a:xfrm>
        </p:spPr>
        <p:txBody>
          <a:bodyPr anchor="ctr">
            <a:normAutofit/>
          </a:bodyPr>
          <a:lstStyle>
            <a:lvl1pPr algn="l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5791200"/>
            <a:ext cx="4225204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8323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8398" y="1147035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7463" y="3981231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80" y="794691"/>
            <a:ext cx="3922940" cy="4058772"/>
          </a:xfrm>
        </p:spPr>
        <p:txBody>
          <a:bodyPr anchor="ctr">
            <a:normAutofit/>
          </a:bodyPr>
          <a:lstStyle>
            <a:lvl1pPr algn="l">
              <a:defRPr sz="1575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06745" y="4867475"/>
            <a:ext cx="3730010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788"/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6188275"/>
            <a:ext cx="4225204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3434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4804755"/>
            <a:ext cx="4225690" cy="1958400"/>
          </a:xfrm>
        </p:spPr>
        <p:txBody>
          <a:bodyPr anchor="b">
            <a:normAutofit/>
          </a:bodyPr>
          <a:lstStyle>
            <a:lvl1pPr algn="l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821" y="6763155"/>
            <a:ext cx="4225691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0103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8398" y="1005135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6751" y="3839331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80" y="794691"/>
            <a:ext cx="3922940" cy="3792492"/>
          </a:xfrm>
        </p:spPr>
        <p:txBody>
          <a:bodyPr anchor="ctr">
            <a:normAutofit/>
          </a:bodyPr>
          <a:lstStyle>
            <a:lvl1pPr algn="l">
              <a:defRPr sz="1575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0320" y="5181600"/>
            <a:ext cx="4225690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125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6586483"/>
            <a:ext cx="4225690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9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9817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575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0320" y="4910589"/>
            <a:ext cx="4225204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35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0" y="6309632"/>
            <a:ext cx="4225203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9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8326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174997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94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5336" y="794691"/>
            <a:ext cx="1000188" cy="734138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20" y="794691"/>
            <a:ext cx="3163577" cy="7341389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6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55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64" y="4360932"/>
            <a:ext cx="4224660" cy="2431073"/>
          </a:xfrm>
        </p:spPr>
        <p:txBody>
          <a:bodyPr anchor="b">
            <a:normAutofit/>
          </a:bodyPr>
          <a:lstStyle>
            <a:lvl1pPr algn="r">
              <a:defRPr sz="1575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64" y="6805080"/>
            <a:ext cx="422466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013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0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320" y="2747865"/>
            <a:ext cx="2072854" cy="5375108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0327" y="2747864"/>
            <a:ext cx="2075197" cy="5375107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01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7" y="2747864"/>
            <a:ext cx="1910876" cy="978128"/>
          </a:xfrm>
        </p:spPr>
        <p:txBody>
          <a:bodyPr anchor="b">
            <a:noAutofit/>
          </a:bodyPr>
          <a:lstStyle>
            <a:lvl1pPr marL="0" indent="0">
              <a:buNone/>
              <a:defRPr sz="1238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20" y="3714704"/>
            <a:ext cx="2072854" cy="4421377"/>
          </a:xfrm>
        </p:spPr>
        <p:txBody>
          <a:bodyPr anchor="t"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61960" y="2747865"/>
            <a:ext cx="1923564" cy="966839"/>
          </a:xfrm>
        </p:spPr>
        <p:txBody>
          <a:bodyPr anchor="b">
            <a:noAutofit/>
          </a:bodyPr>
          <a:lstStyle>
            <a:lvl1pPr marL="0" indent="0">
              <a:buNone/>
              <a:defRPr sz="1238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905" y="3714704"/>
            <a:ext cx="2082105" cy="4421377"/>
          </a:xfrm>
        </p:spPr>
        <p:txBody>
          <a:bodyPr anchor="t">
            <a:normAutofit/>
          </a:bodyPr>
          <a:lstStyle>
            <a:lvl1pPr>
              <a:defRPr sz="900"/>
            </a:lvl1pPr>
            <a:lvl2pPr>
              <a:defRPr sz="788"/>
            </a:lvl2pPr>
            <a:lvl3pPr>
              <a:defRPr sz="675"/>
            </a:lvl3pPr>
            <a:lvl4pPr>
              <a:defRPr sz="619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29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46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03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11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2339904"/>
            <a:ext cx="1535357" cy="1828800"/>
          </a:xfrm>
        </p:spPr>
        <p:txBody>
          <a:bodyPr anchor="b">
            <a:normAutofit/>
          </a:bodyPr>
          <a:lstStyle>
            <a:lvl1pPr algn="l">
              <a:defRPr sz="1238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732" y="794691"/>
            <a:ext cx="2531792" cy="7341388"/>
          </a:xfrm>
        </p:spPr>
        <p:txBody>
          <a:bodyPr anchor="ctr"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19"/>
            </a:lvl5pPr>
            <a:lvl6pPr>
              <a:defRPr sz="619"/>
            </a:lvl6pPr>
            <a:lvl7pPr>
              <a:defRPr sz="619"/>
            </a:lvl7pPr>
            <a:lvl8pPr>
              <a:defRPr sz="619"/>
            </a:lvl8pPr>
            <a:lvl9pPr>
              <a:defRPr sz="6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0320" y="4168704"/>
            <a:ext cx="1535357" cy="24384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6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1" y="2531025"/>
            <a:ext cx="2488389" cy="1828800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2436" y="-24384"/>
            <a:ext cx="1406285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742" y="4359825"/>
            <a:ext cx="2488389" cy="24384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44553" y="8241793"/>
            <a:ext cx="404157" cy="486833"/>
          </a:xfrm>
        </p:spPr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321" y="8241793"/>
            <a:ext cx="2084231" cy="486833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13647" y="8241792"/>
            <a:ext cx="171667" cy="439000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7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320" y="794691"/>
            <a:ext cx="4225204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21" y="2747864"/>
            <a:ext cx="4225203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5336" y="8237681"/>
            <a:ext cx="7241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320" y="8237681"/>
            <a:ext cx="316357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3427" y="8237681"/>
            <a:ext cx="23258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158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hf sldNum="0" hdr="0" ftr="0" dt="0"/>
  <p:txStyles>
    <p:titleStyle>
      <a:lvl1pPr algn="l" defTabSz="257175" rtl="0" eaLnBrk="1" latinLnBrk="0" hangingPunct="1">
        <a:spcBef>
          <a:spcPct val="0"/>
        </a:spcBef>
        <a:buNone/>
        <a:defRPr sz="1575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0734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1013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417909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675084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78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867966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78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125141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7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3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100000"/>
        <a:buFont typeface="Arial"/>
        <a:buChar char="•"/>
        <a:defRPr sz="61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637220" y="467544"/>
            <a:ext cx="3576012" cy="288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600"/>
              </a:spcBef>
              <a:buClr>
                <a:schemeClr val="dk1"/>
              </a:buClr>
              <a:buSzPct val="122222"/>
            </a:pPr>
            <a:r>
              <a:rPr lang="fr-FR" sz="600" b="1" dirty="0" err="1">
                <a:solidFill>
                  <a:schemeClr val="bg1"/>
                </a:solidFill>
              </a:rPr>
              <a:t>Samet</a:t>
            </a:r>
            <a:r>
              <a:rPr lang="fr-FR" sz="600" b="1" dirty="0">
                <a:solidFill>
                  <a:schemeClr val="bg1"/>
                </a:solidFill>
              </a:rPr>
              <a:t> Amal, </a:t>
            </a:r>
            <a:r>
              <a:rPr lang="fr-FR" sz="600" b="1" dirty="0" err="1">
                <a:solidFill>
                  <a:schemeClr val="bg1"/>
                </a:solidFill>
              </a:rPr>
              <a:t>Lassouad</a:t>
            </a:r>
            <a:r>
              <a:rPr lang="fr-FR" sz="600" b="1" dirty="0">
                <a:solidFill>
                  <a:schemeClr val="bg1"/>
                </a:solidFill>
              </a:rPr>
              <a:t> Chaima, Ben Amor </a:t>
            </a:r>
            <a:r>
              <a:rPr lang="fr-FR" sz="600" b="1" dirty="0" err="1">
                <a:solidFill>
                  <a:schemeClr val="bg1"/>
                </a:solidFill>
              </a:rPr>
              <a:t>Khaireddine</a:t>
            </a:r>
            <a:r>
              <a:rPr lang="fr-FR" sz="600" b="1" dirty="0">
                <a:solidFill>
                  <a:schemeClr val="bg1"/>
                </a:solidFill>
              </a:rPr>
              <a:t>, El Abassi Omar, </a:t>
            </a:r>
            <a:r>
              <a:rPr lang="fr-FR" sz="600" b="1" dirty="0" err="1">
                <a:solidFill>
                  <a:schemeClr val="bg1"/>
                </a:solidFill>
              </a:rPr>
              <a:t>Atia</a:t>
            </a:r>
            <a:r>
              <a:rPr lang="fr-FR" sz="600" b="1" dirty="0">
                <a:solidFill>
                  <a:schemeClr val="bg1"/>
                </a:solidFill>
              </a:rPr>
              <a:t> Hakim, </a:t>
            </a:r>
            <a:r>
              <a:rPr lang="fr-FR" sz="600" b="1" dirty="0" err="1">
                <a:solidFill>
                  <a:schemeClr val="bg1"/>
                </a:solidFill>
              </a:rPr>
              <a:t>Chalbaoui</a:t>
            </a:r>
            <a:r>
              <a:rPr lang="fr-FR" sz="600" b="1" dirty="0">
                <a:solidFill>
                  <a:schemeClr val="bg1"/>
                </a:solidFill>
              </a:rPr>
              <a:t> Ahmed, </a:t>
            </a:r>
            <a:r>
              <a:rPr lang="fr-FR" sz="600" b="1" dirty="0" err="1">
                <a:solidFill>
                  <a:schemeClr val="bg1"/>
                </a:solidFill>
              </a:rPr>
              <a:t>Guiza</a:t>
            </a:r>
            <a:r>
              <a:rPr lang="fr-FR" sz="600" b="1" dirty="0">
                <a:solidFill>
                  <a:schemeClr val="bg1"/>
                </a:solidFill>
              </a:rPr>
              <a:t> Wafa, Ben </a:t>
            </a:r>
            <a:r>
              <a:rPr lang="fr-FR" sz="600" b="1" dirty="0" err="1">
                <a:solidFill>
                  <a:schemeClr val="bg1"/>
                </a:solidFill>
              </a:rPr>
              <a:t>Miled</a:t>
            </a:r>
            <a:r>
              <a:rPr lang="fr-FR" sz="600" b="1" dirty="0">
                <a:solidFill>
                  <a:schemeClr val="bg1"/>
                </a:solidFill>
              </a:rPr>
              <a:t> </a:t>
            </a:r>
            <a:r>
              <a:rPr lang="fr-FR" sz="600" b="1" dirty="0" err="1">
                <a:solidFill>
                  <a:schemeClr val="bg1"/>
                </a:solidFill>
              </a:rPr>
              <a:t>Alaa</a:t>
            </a:r>
            <a:r>
              <a:rPr lang="fr-FR" sz="600" b="1" dirty="0">
                <a:solidFill>
                  <a:schemeClr val="bg1"/>
                </a:solidFill>
              </a:rPr>
              <a:t>, </a:t>
            </a:r>
            <a:r>
              <a:rPr lang="fr-FR" sz="600" b="1" dirty="0" err="1">
                <a:solidFill>
                  <a:schemeClr val="bg1"/>
                </a:solidFill>
              </a:rPr>
              <a:t>Nbaya</a:t>
            </a:r>
            <a:r>
              <a:rPr lang="fr-FR" sz="600" b="1" dirty="0">
                <a:solidFill>
                  <a:schemeClr val="bg1"/>
                </a:solidFill>
              </a:rPr>
              <a:t> Mohamed Ali, </a:t>
            </a:r>
            <a:r>
              <a:rPr lang="fr-FR" sz="600" b="1" dirty="0" err="1">
                <a:solidFill>
                  <a:schemeClr val="bg1"/>
                </a:solidFill>
              </a:rPr>
              <a:t>Rejab</a:t>
            </a:r>
            <a:r>
              <a:rPr lang="fr-FR" sz="600" b="1" dirty="0">
                <a:solidFill>
                  <a:schemeClr val="bg1"/>
                </a:solidFill>
              </a:rPr>
              <a:t> Imen </a:t>
            </a:r>
          </a:p>
          <a:p>
            <a:pPr lvl="0" algn="ctr">
              <a:spcBef>
                <a:spcPts val="600"/>
              </a:spcBef>
              <a:buClr>
                <a:schemeClr val="dk1"/>
              </a:buClr>
              <a:buSzPct val="122222"/>
            </a:pPr>
            <a:r>
              <a:rPr lang="fr-FR" sz="400" b="1" dirty="0">
                <a:solidFill>
                  <a:schemeClr val="bg1"/>
                </a:solidFill>
              </a:rPr>
              <a:t> Hammadi J, </a:t>
            </a:r>
            <a:r>
              <a:rPr lang="fr-FR" sz="400" b="1" dirty="0" err="1">
                <a:solidFill>
                  <a:schemeClr val="bg1"/>
                </a:solidFill>
              </a:rPr>
              <a:t>Khalaf</a:t>
            </a:r>
            <a:r>
              <a:rPr lang="fr-FR" sz="400" b="1" dirty="0">
                <a:solidFill>
                  <a:schemeClr val="bg1"/>
                </a:solidFill>
              </a:rPr>
              <a:t> B, </a:t>
            </a:r>
            <a:r>
              <a:rPr lang="fr-FR" sz="400" b="1" dirty="0" err="1">
                <a:solidFill>
                  <a:schemeClr val="bg1"/>
                </a:solidFill>
              </a:rPr>
              <a:t>Rejab</a:t>
            </a:r>
            <a:r>
              <a:rPr lang="fr-FR" sz="400" b="1" dirty="0">
                <a:solidFill>
                  <a:schemeClr val="bg1"/>
                </a:solidFill>
              </a:rPr>
              <a:t>  </a:t>
            </a:r>
            <a:endParaRPr sz="5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Font typeface="Arial "/>
              <a:buNone/>
            </a:pPr>
            <a:endParaRPr sz="5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766463" y="697693"/>
            <a:ext cx="3317526" cy="20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fr-FR" sz="700" b="1" dirty="0">
                <a:solidFill>
                  <a:schemeClr val="bg1"/>
                </a:solidFill>
              </a:rPr>
              <a:t>Service des urgences, Hôpital universitaire de Gabes</a:t>
            </a:r>
            <a:endParaRPr lang="fr-FR" sz="8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pPr lvl="0" algn="ctr">
              <a:buClr>
                <a:schemeClr val="dk1"/>
              </a:buClr>
              <a:buSzPct val="25000"/>
            </a:pPr>
            <a:endParaRPr lang="fr-FR" sz="700" i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6663" y="5879"/>
            <a:ext cx="3477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+mn-lt"/>
              </a:rPr>
              <a:t>Thrombolysis of massive proximal pulmonary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+mn-lt"/>
              </a:rPr>
              <a:t> embolism</a:t>
            </a:r>
            <a:endParaRPr lang="fr-FR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Shape 86"/>
          <p:cNvSpPr txBox="1"/>
          <p:nvPr/>
        </p:nvSpPr>
        <p:spPr>
          <a:xfrm>
            <a:off x="10459626" y="393223"/>
            <a:ext cx="2512157" cy="8026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endParaRPr lang="fr-FR" sz="700" i="1" dirty="0">
              <a:solidFill>
                <a:srgbClr val="FF0000"/>
              </a:solidFill>
            </a:endParaRPr>
          </a:p>
        </p:txBody>
      </p:sp>
      <p:sp>
        <p:nvSpPr>
          <p:cNvPr id="15" name="Shape 86"/>
          <p:cNvSpPr txBox="1"/>
          <p:nvPr/>
        </p:nvSpPr>
        <p:spPr>
          <a:xfrm>
            <a:off x="9772550" y="885467"/>
            <a:ext cx="2469039" cy="79259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  <a:p>
            <a:pPr algn="ctr"/>
            <a:endParaRPr lang="fr-FR" sz="800" i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46" y="1387111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8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083989" y="671069"/>
            <a:ext cx="876961" cy="182100"/>
          </a:xfrm>
          <a:prstGeom prst="roundRect">
            <a:avLst/>
          </a:prstGeom>
          <a:solidFill>
            <a:schemeClr val="tx1"/>
          </a:solidFill>
          <a:ln w="31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700" dirty="0">
                <a:solidFill>
                  <a:srgbClr val="FF0000"/>
                </a:solidFill>
              </a:rPr>
              <a:t>Poster</a:t>
            </a:r>
            <a:r>
              <a:rPr lang="fr-FR" sz="800" dirty="0">
                <a:solidFill>
                  <a:srgbClr val="FF0000"/>
                </a:solidFill>
              </a:rPr>
              <a:t> N°: 82</a:t>
            </a:r>
          </a:p>
        </p:txBody>
      </p:sp>
      <p:sp>
        <p:nvSpPr>
          <p:cNvPr id="8" name="Rectangle à coins arrondis 20">
            <a:extLst>
              <a:ext uri="{FF2B5EF4-FFF2-40B4-BE49-F238E27FC236}">
                <a16:creationId xmlns:a16="http://schemas.microsoft.com/office/drawing/2014/main" id="{8B92B5A7-FE75-1E66-4477-99C01ADF3675}"/>
              </a:ext>
            </a:extLst>
          </p:cNvPr>
          <p:cNvSpPr/>
          <p:nvPr/>
        </p:nvSpPr>
        <p:spPr>
          <a:xfrm>
            <a:off x="45768" y="1010308"/>
            <a:ext cx="5021172" cy="969404"/>
          </a:xfrm>
          <a:prstGeom prst="roundRect">
            <a:avLst>
              <a:gd name="adj" fmla="val 823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Introduction: </a:t>
            </a:r>
          </a:p>
          <a:p>
            <a:r>
              <a:rPr lang="en-US" sz="1200" dirty="0">
                <a:solidFill>
                  <a:schemeClr val="bg1"/>
                </a:solidFill>
              </a:rPr>
              <a:t>Pulmonary embolism (PE) is a common condition associated with high morbidity and mortality,</a:t>
            </a:r>
          </a:p>
          <a:p>
            <a:r>
              <a:rPr lang="en-US" sz="1200" dirty="0">
                <a:solidFill>
                  <a:schemeClr val="bg1"/>
                </a:solidFill>
              </a:rPr>
              <a:t> particularly when diagnosed late. Thrombolysis, well-established for severe PE, remains debated for intermediate forms.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A65ECE8-E7C0-8E46-2AA7-028DCA323BC9}"/>
              </a:ext>
            </a:extLst>
          </p:cNvPr>
          <p:cNvSpPr txBox="1"/>
          <p:nvPr/>
        </p:nvSpPr>
        <p:spPr>
          <a:xfrm>
            <a:off x="45767" y="2051720"/>
            <a:ext cx="5021173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Clinical Case: </a:t>
            </a:r>
          </a:p>
          <a:p>
            <a:r>
              <a:rPr lang="en-US" sz="1200" dirty="0">
                <a:solidFill>
                  <a:schemeClr val="bg1"/>
                </a:solidFill>
              </a:rPr>
              <a:t>A 42-year-old woman with a history of femoral diaphysis fracture presented with chest pain</a:t>
            </a:r>
          </a:p>
          <a:p>
            <a:r>
              <a:rPr lang="en-US" sz="1200" dirty="0">
                <a:solidFill>
                  <a:schemeClr val="bg1"/>
                </a:solidFill>
              </a:rPr>
              <a:t> and resting dyspnea after a road traffic accident. She had respiratory symptoms onset two days prior, along with a flu-like syndrome. </a:t>
            </a:r>
          </a:p>
          <a:p>
            <a:r>
              <a:rPr lang="en-US" sz="1200" dirty="0">
                <a:solidFill>
                  <a:schemeClr val="bg1"/>
                </a:solidFill>
              </a:rPr>
              <a:t>On examination, she was in shock with an oxygen saturation of 76%, low blood pressure (78/46 mmHg), high pulse rate (132 bpm), and respiratory acidosis (pH=7.25). </a:t>
            </a:r>
          </a:p>
          <a:p>
            <a:r>
              <a:rPr lang="en-US" sz="1200" dirty="0">
                <a:solidFill>
                  <a:schemeClr val="bg1"/>
                </a:solidFill>
              </a:rPr>
              <a:t>D-dimer levels were significantly elevated, and echocardiography showed dilation of the right chambers and right ventricular dysfunction. </a:t>
            </a:r>
          </a:p>
          <a:p>
            <a:r>
              <a:rPr lang="en-US" sz="1200" dirty="0">
                <a:solidFill>
                  <a:schemeClr val="bg1"/>
                </a:solidFill>
              </a:rPr>
              <a:t>The diagnosis of massive pulmonary embolism was made, and thrombolysis was promptly initiated.</a:t>
            </a:r>
          </a:p>
          <a:p>
            <a:r>
              <a:rPr lang="en-US" sz="1200" dirty="0">
                <a:solidFill>
                  <a:schemeClr val="bg1"/>
                </a:solidFill>
              </a:rPr>
              <a:t> After obtaining consent, a10mg bolus of </a:t>
            </a:r>
            <a:r>
              <a:rPr lang="en-US" sz="1200" dirty="0" err="1">
                <a:solidFill>
                  <a:schemeClr val="bg1"/>
                </a:solidFill>
              </a:rPr>
              <a:t>Actilyse</a:t>
            </a:r>
            <a:r>
              <a:rPr lang="en-US" sz="1200" dirty="0">
                <a:solidFill>
                  <a:schemeClr val="bg1"/>
                </a:solidFill>
              </a:rPr>
              <a:t> was given, followed by 90mg over two hours. The treatment was complemented by heparin. </a:t>
            </a:r>
          </a:p>
          <a:p>
            <a:r>
              <a:rPr lang="en-US" sz="1200" dirty="0">
                <a:solidFill>
                  <a:schemeClr val="bg1"/>
                </a:solidFill>
              </a:rPr>
              <a:t>The patient’s condition improved rapidly, and a CT pulmonary angiogram confirmed bilateral massive pulmonary embolism without signs of infarction. After 24 hours, echocardiography showed resolution of right ventricular dysfunction.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film radiographique, Imagerie médicale, radiologie, Radiographie médicale&#10;&#10;Description générée automatiquement">
            <a:extLst>
              <a:ext uri="{FF2B5EF4-FFF2-40B4-BE49-F238E27FC236}">
                <a16:creationId xmlns:a16="http://schemas.microsoft.com/office/drawing/2014/main" id="{7BC722ED-AEF9-DD02-3DDF-D4D9201B2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" y="6094046"/>
            <a:ext cx="4934626" cy="17297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F8E7D04-B149-D57C-5D2A-37B9F0B2FCE7}"/>
              </a:ext>
            </a:extLst>
          </p:cNvPr>
          <p:cNvSpPr txBox="1"/>
          <p:nvPr/>
        </p:nvSpPr>
        <p:spPr>
          <a:xfrm>
            <a:off x="70255" y="8244408"/>
            <a:ext cx="497219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 Conclusion: </a:t>
            </a:r>
          </a:p>
          <a:p>
            <a:r>
              <a:rPr lang="en-US" sz="1200" dirty="0">
                <a:solidFill>
                  <a:schemeClr val="bg1"/>
                </a:solidFill>
              </a:rPr>
              <a:t>Thrombolysis remains a therapeutic option in certain cases of massive and bilateral pulmonary</a:t>
            </a:r>
          </a:p>
          <a:p>
            <a:r>
              <a:rPr lang="en-US" sz="1200" dirty="0">
                <a:solidFill>
                  <a:schemeClr val="bg1"/>
                </a:solidFill>
              </a:rPr>
              <a:t> embolism, even in the absence of confirmatory scanning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38852B-EA2D-B253-DEDA-5FDE42B5E28D}"/>
              </a:ext>
            </a:extLst>
          </p:cNvPr>
          <p:cNvSpPr txBox="1"/>
          <p:nvPr/>
        </p:nvSpPr>
        <p:spPr>
          <a:xfrm>
            <a:off x="732133" y="7825712"/>
            <a:ext cx="33518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Figure 1: </a:t>
            </a:r>
            <a:r>
              <a:rPr lang="fr-FR" sz="1200" dirty="0" err="1">
                <a:solidFill>
                  <a:schemeClr val="bg1"/>
                </a:solidFill>
              </a:rPr>
              <a:t>Transthoracic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echocardiography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8f44871-25e9-4b11-9882-c81fcd078fd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2259</TotalTime>
  <Words>299</Words>
  <Application>Microsoft Office PowerPoint</Application>
  <PresentationFormat>Affichage à l'écran (16:9)</PresentationFormat>
  <Paragraphs>25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Batang</vt:lpstr>
      <vt:lpstr>Arial</vt:lpstr>
      <vt:lpstr>Arial </vt:lpstr>
      <vt:lpstr>Calibri</vt:lpstr>
      <vt:lpstr>Century Gothic</vt:lpstr>
      <vt:lpstr>Maillage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Poste102</dc:creator>
  <cp:lastModifiedBy>Amal Sam</cp:lastModifiedBy>
  <cp:revision>77</cp:revision>
  <dcterms:modified xsi:type="dcterms:W3CDTF">2025-04-13T15:55:35Z</dcterms:modified>
</cp:coreProperties>
</file>